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z"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app0.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package/2006/relationships/metadata/extended-properties" Target="docProps/app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1"/>
  </p:notesMasterIdLst>
  <p:sldIdLst>
    <p:sldId id="256" r:id="rId2"/>
    <p:sldId id="257" r:id="rId3"/>
    <p:sldId id="258" r:id="rId4"/>
    <p:sldId id="259" r:id="rId5"/>
    <p:sldId id="260" r:id="rId6"/>
    <p:sldId id="261" r:id="rId7"/>
    <p:sldId id="262" r:id="rId8"/>
    <p:sldId id="263" r:id="rId9"/>
    <p:sldId id="264" r:id="rId10"/>
    <p:sldId id="265" r:id="rId11"/>
    <p:sldId id="266" r:id="rId12"/>
    <p:sldId id="268" r:id="rId13"/>
    <p:sldId id="269" r:id="rId14"/>
    <p:sldId id="271" r:id="rId15"/>
    <p:sldId id="272" r:id="rId16"/>
    <p:sldId id="273" r:id="rId17"/>
    <p:sldId id="274" r:id="rId18"/>
    <p:sldId id="276" r:id="rId19"/>
    <p:sldId id="277" r:id="rId20"/>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43" autoAdjust="0"/>
    <p:restoredTop sz="94694" autoAdjust="0"/>
  </p:normalViewPr>
  <p:slideViewPr>
    <p:cSldViewPr snapToGrid="0" snapToObjects="1">
      <p:cViewPr varScale="1">
        <p:scale>
          <a:sx n="140" d="100"/>
          <a:sy n="140" d="100"/>
        </p:scale>
        <p:origin x="774" y="108"/>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2.png>
</file>

<file path=ppt/media/image3.svgz>
</file>

<file path=ppt/media/image4.jp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9C1CCF-B725-44A7-AA57-5E433BD85C9F}" type="datetimeFigureOut">
              <a:rPr lang="en-US" smtClean="0"/>
              <a:t>5/30/2023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BDFEC3-8487-43E8-A154-7C12CBC1FFF2}" type="slidenum">
              <a:rPr lang="en-US" smtClean="0"/>
              <a:t>‹#›</a:t>
            </a:fld>
            <a:endParaRPr lang="en-US"/>
          </a:p>
        </p:txBody>
      </p:sp>
    </p:spTree>
    <p:extLst>
      <p:ext uri="{BB962C8B-B14F-4D97-AF65-F5344CB8AC3E}">
        <p14:creationId xmlns:p14="http://schemas.microsoft.com/office/powerpoint/2010/main" val="37827097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 About 40 years since the discovery of pulsars in 1968, Duncan R. Lorimer found an intriguing burst in the archival data of pulsar surveys collected by the Parkes Telescope. Compared to the pulsars which was already extensively studied, this burst is highly energetic and its distance suggested that it is of extra-galactic origin. Lorimer concluded that it is a different phenomenon and it was informally known as a Lorimer Burst.</a:t>
            </a:r>
          </a:p>
          <a:p>
            <a:pPr marL="0" lvl="0" indent="0">
              <a:buNone/>
            </a:pPr>
            <a:endParaRPr/>
          </a:p>
          <a:p>
            <a:pPr marL="0" lvl="0" indent="0">
              <a:buNone/>
            </a:pPr>
            <a:r>
              <a:t>Later searches for similar signal came to the same conclusion. This milliseconds long signal with high dispersion measure is came to be known as ‘fast radio bursts’ (FRBs). Currently, there is over 800 detections of this burst with many more expected to be detected.</a:t>
            </a:r>
          </a:p>
        </p:txBody>
      </p:sp>
      <p:sp>
        <p:nvSpPr>
          <p:cNvPr id="4" name="Slide Number Placeholder 3"/>
          <p:cNvSpPr>
            <a:spLocks noGrp="1"/>
          </p:cNvSpPr>
          <p:nvPr>
            <p:ph type="sldNum" sz="quarter" idx="10"/>
          </p:nvPr>
        </p:nvSpPr>
        <p:spPr/>
        <p:txBody>
          <a:bodyPr/>
          <a:lstStyle/>
          <a:p>
            <a:fld id="{18BDFEC3-8487-43E8-A154-7C12CBC1FFF2}" type="slidenum">
              <a:rPr lang="en-US"/>
              <a:t>2</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MY" dirty="0"/>
              <a:t>Panel comment: Do not forget to </a:t>
            </a:r>
            <a:r>
              <a:rPr lang="en-MY"/>
              <a:t>add objectives.</a:t>
            </a:r>
            <a:endParaRPr lang="en-MY" dirty="0"/>
          </a:p>
        </p:txBody>
      </p:sp>
      <p:sp>
        <p:nvSpPr>
          <p:cNvPr id="4" name="Slide Number Placeholder 3"/>
          <p:cNvSpPr>
            <a:spLocks noGrp="1"/>
          </p:cNvSpPr>
          <p:nvPr>
            <p:ph type="sldNum" sz="quarter" idx="5"/>
          </p:nvPr>
        </p:nvSpPr>
        <p:spPr/>
        <p:txBody>
          <a:bodyPr/>
          <a:lstStyle/>
          <a:p>
            <a:fld id="{18BDFEC3-8487-43E8-A154-7C12CBC1FFF2}" type="slidenum">
              <a:rPr lang="en-US" smtClean="0"/>
              <a:t>6</a:t>
            </a:fld>
            <a:endParaRPr lang="en-US"/>
          </a:p>
        </p:txBody>
      </p:sp>
    </p:spTree>
    <p:extLst>
      <p:ext uri="{BB962C8B-B14F-4D97-AF65-F5344CB8AC3E}">
        <p14:creationId xmlns:p14="http://schemas.microsoft.com/office/powerpoint/2010/main" val="19275900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buAutoNum type="arabicPeriod"/>
            </a:pPr>
            <a:r>
              <a:t>A broadband and single-peaked morphology has so far never been clearly observed in a repeater burst</a:t>
            </a:r>
          </a:p>
          <a:p>
            <a:pPr marL="0" lvl="0" indent="0">
              <a:buNone/>
            </a:pPr>
            <a:endParaRPr/>
          </a:p>
          <a:p>
            <a:pPr marL="342900" lvl="0" indent="-342900">
              <a:buAutoNum type="arabicPeriod"/>
            </a:pPr>
            <a:r>
              <a:t>There is a lot of downward-drifting subbursts among repeater bursts</a:t>
            </a:r>
            <a:br/>
            <a:r>
              <a:t>(19/58 bursts among 13/19 sources)</a:t>
            </a:r>
          </a:p>
          <a:p>
            <a:pPr marL="0" lvl="0" indent="0">
              <a:buNone/>
            </a:pPr>
            <a:endParaRPr/>
          </a:p>
          <a:p>
            <a:pPr marL="342900" lvl="0" indent="-342900">
              <a:buAutoNum type="arabicPeriod"/>
            </a:pPr>
            <a:r>
              <a:t>Non-repeaters with similar structutre with repeaters have a possibility to repeat.</a:t>
            </a:r>
          </a:p>
        </p:txBody>
      </p:sp>
      <p:sp>
        <p:nvSpPr>
          <p:cNvPr id="4" name="Slide Number Placeholder 3"/>
          <p:cNvSpPr>
            <a:spLocks noGrp="1"/>
          </p:cNvSpPr>
          <p:nvPr>
            <p:ph type="sldNum" sz="quarter" idx="10"/>
          </p:nvPr>
        </p:nvSpPr>
        <p:spPr/>
        <p:txBody>
          <a:bodyPr/>
          <a:lstStyle/>
          <a:p>
            <a:fld id="{18BDFEC3-8487-43E8-A154-7C12CBC1FFF2}" type="slidenum">
              <a:rPr lang="en-US"/>
              <a:t>10</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5/30/2023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5/30/2023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5/30/2023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5/30/2023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5/30/2023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5/30/2023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5/30/2023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5/30/2023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5/30/2023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5/30/2023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5/30/2023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241EB5C9-1307-BA42-ABA2-0BC069CD8E7F}" type="datetimeFigureOut">
              <a:rPr lang="en-US" smtClean="0"/>
              <a:t>5/30/2023</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42900" rtl="0" eaLnBrk="1" latinLnBrk="0" hangingPunct="1">
        <a:spcBef>
          <a:spcPct val="0"/>
        </a:spcBef>
        <a:buNone/>
        <a:defRPr sz="3300" kern="1200">
          <a:solidFill>
            <a:schemeClr val="tx1"/>
          </a:solidFill>
          <a:latin typeface="+mj-lt"/>
          <a:ea typeface="+mj-ea"/>
          <a:cs typeface="+mj-cs"/>
        </a:defRPr>
      </a:lvl1pPr>
    </p:titleStyle>
    <p:bodyStyle>
      <a:lvl1pPr marL="342900" indent="-342900" algn="l" defTabSz="342900" rtl="0" eaLnBrk="1" latinLnBrk="0" hangingPunct="1">
        <a:spcBef>
          <a:spcPct val="20000"/>
        </a:spcBef>
        <a:buFont typeface="Arial"/>
        <a:buChar char="•"/>
        <a:defRPr sz="2400" kern="1200">
          <a:solidFill>
            <a:schemeClr val="tx1"/>
          </a:solidFill>
          <a:latin typeface="+mn-lt"/>
          <a:ea typeface="+mn-ea"/>
          <a:cs typeface="+mn-cs"/>
        </a:defRPr>
      </a:lvl1pPr>
      <a:lvl2pPr marL="685800" indent="-342900" algn="l" defTabSz="342900" rtl="0" eaLnBrk="1" latinLnBrk="0" hangingPunct="1">
        <a:spcBef>
          <a:spcPct val="20000"/>
        </a:spcBef>
        <a:buFont typeface="Arial"/>
        <a:buChar char="–"/>
        <a:defRPr sz="2100" kern="1200">
          <a:solidFill>
            <a:schemeClr val="tx1"/>
          </a:solidFill>
          <a:latin typeface="+mn-lt"/>
          <a:ea typeface="+mn-ea"/>
          <a:cs typeface="+mn-cs"/>
        </a:defRPr>
      </a:lvl2pPr>
      <a:lvl3pPr marL="1028700" indent="-34290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371600" indent="-34290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714500" indent="-342900" algn="l" defTabSz="342900" rtl="0" eaLnBrk="1" latinLnBrk="0" hangingPunct="1">
        <a:spcBef>
          <a:spcPct val="20000"/>
        </a:spcBef>
        <a:buFont typeface="Arial"/>
        <a:buChar char="»"/>
        <a:defRPr sz="1500" kern="1200">
          <a:solidFill>
            <a:schemeClr val="tx1"/>
          </a:solidFill>
          <a:latin typeface="+mn-lt"/>
          <a:ea typeface="+mn-ea"/>
          <a:cs typeface="+mn-cs"/>
        </a:defRPr>
      </a:lvl5pPr>
      <a:lvl6pPr marL="2057400" indent="-34290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400300" indent="-34290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743200" indent="-342900" algn="l" defTabSz="342900" rtl="0" eaLnBrk="1" latinLnBrk="0" hangingPunct="1">
        <a:spcBef>
          <a:spcPct val="20000"/>
        </a:spcBef>
        <a:buFont typeface="Arial"/>
        <a:buChar char="•"/>
        <a:defRPr sz="1500" kern="1200">
          <a:solidFill>
            <a:schemeClr val="tx1"/>
          </a:solidFill>
          <a:latin typeface="+mn-lt"/>
          <a:ea typeface="+mn-ea"/>
          <a:cs typeface="+mn-cs"/>
        </a:defRPr>
      </a:lvl8pPr>
      <a:lvl9pPr marL="3086100" indent="-34290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slide" Target="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slide" Target="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8" Type="http://schemas.openxmlformats.org/officeDocument/2006/relationships/hyperlink" Target="https://doi.org/10.1126/science.1147532" TargetMode="External"/><Relationship Id="rId13" Type="http://schemas.openxmlformats.org/officeDocument/2006/relationships/hyperlink" Target="https://ui.adsabs.harvard.edu/abs/2021ascl.soft06028S" TargetMode="External"/><Relationship Id="rId18" Type="http://schemas.openxmlformats.org/officeDocument/2006/relationships/hyperlink" Target="https://doi.org/10.48550/arXiv.2109.07558" TargetMode="External"/><Relationship Id="rId3" Type="http://schemas.openxmlformats.org/officeDocument/2006/relationships/hyperlink" Target="https://doi.org/10.1093/mnras/stab2994" TargetMode="External"/><Relationship Id="rId7" Type="http://schemas.openxmlformats.org/officeDocument/2006/relationships/hyperlink" Target="https://doi.org/10.1088/1538-3873/ac8f71" TargetMode="External"/><Relationship Id="rId12" Type="http://schemas.openxmlformats.org/officeDocument/2006/relationships/hyperlink" Target="https://doi.org/10.1088/1475-7516/2022/01/040" TargetMode="External"/><Relationship Id="rId17" Type="http://schemas.openxmlformats.org/officeDocument/2006/relationships/hyperlink" Target="https://doi.org/10.3390/universe8070355" TargetMode="External"/><Relationship Id="rId2" Type="http://schemas.openxmlformats.org/officeDocument/2006/relationships/hyperlink" Target="https://doi.org/10.3847/1538-4357/acc6c1" TargetMode="External"/><Relationship Id="rId16" Type="http://schemas.openxmlformats.org/officeDocument/2006/relationships/hyperlink" Target="https://doi.org/10.1126/science.1236789" TargetMode="External"/><Relationship Id="rId1" Type="http://schemas.openxmlformats.org/officeDocument/2006/relationships/slideLayout" Target="../slideLayouts/slideLayout2.xml"/><Relationship Id="rId6" Type="http://schemas.openxmlformats.org/officeDocument/2006/relationships/hyperlink" Target="https://doi.org/10.1088/1475-7516/2022/07/010" TargetMode="External"/><Relationship Id="rId11" Type="http://schemas.openxmlformats.org/officeDocument/2006/relationships/hyperlink" Target="https://doi.org/10.3847/1538-4357/ac33ac" TargetMode="External"/><Relationship Id="rId5" Type="http://schemas.openxmlformats.org/officeDocument/2006/relationships/hyperlink" Target="https://doi.org/10.1088/1674-4527/21/8/211" TargetMode="External"/><Relationship Id="rId15" Type="http://schemas.openxmlformats.org/officeDocument/2006/relationships/hyperlink" Target="https://doi.org/10.3847/1538-4365/ac33ab" TargetMode="External"/><Relationship Id="rId10" Type="http://schemas.openxmlformats.org/officeDocument/2006/relationships/hyperlink" Target="https://doi.org/10.1007/s00159-019-0116-6" TargetMode="External"/><Relationship Id="rId19" Type="http://schemas.openxmlformats.org/officeDocument/2006/relationships/hyperlink" Target="https://doi.org/10.48550/arXiv.2210.02471" TargetMode="External"/><Relationship Id="rId4" Type="http://schemas.openxmlformats.org/officeDocument/2006/relationships/hyperlink" Target="https://doi.org/10.3847/1538-4357/ac958a" TargetMode="External"/><Relationship Id="rId9" Type="http://schemas.openxmlformats.org/officeDocument/2006/relationships/hyperlink" Target="https://doi.org/10.1093/mnras/stac3206" TargetMode="External"/><Relationship Id="rId14" Type="http://schemas.openxmlformats.org/officeDocument/2006/relationships/hyperlink" Target="https://doi.org/10.1038/nature17168"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svgz"/><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slide" Target="slide1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pPr marL="0" lvl="0" indent="0">
              <a:buNone/>
            </a:pPr>
            <a:r>
              <a:t>Statistical Study of Fast Radio Burst Population</a:t>
            </a:r>
          </a:p>
        </p:txBody>
      </p:sp>
      <p:sp>
        <p:nvSpPr>
          <p:cNvPr id="3" name="Subtitle 2"/>
          <p:cNvSpPr>
            <a:spLocks noGrp="1"/>
          </p:cNvSpPr>
          <p:nvPr>
            <p:ph type="subTitle" idx="1"/>
          </p:nvPr>
        </p:nvSpPr>
        <p:spPr>
          <a:xfrm>
            <a:off x="1371600" y="2914650"/>
            <a:ext cx="6400800" cy="1314450"/>
          </a:xfrm>
        </p:spPr>
        <p:txBody>
          <a:bodyPr/>
          <a:lstStyle/>
          <a:p>
            <a:pPr marL="0" lvl="0" indent="0">
              <a:buNone/>
            </a:pPr>
            <a:br/>
            <a:br/>
            <a:r>
              <a:t>Murthadza bin Aznam (S2163122)</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1" descr="../../_common/figures/plenius-archetype.jpg"/>
          <p:cNvPicPr>
            <a:picLocks noGrp="1" noChangeAspect="1"/>
          </p:cNvPicPr>
          <p:nvPr/>
        </p:nvPicPr>
        <p:blipFill>
          <a:blip r:embed="rId3"/>
          <a:stretch>
            <a:fillRect/>
          </a:stretch>
        </p:blipFill>
        <p:spPr bwMode="auto">
          <a:xfrm>
            <a:off x="2033319" y="718212"/>
            <a:ext cx="5105400" cy="2667000"/>
          </a:xfrm>
          <a:prstGeom prst="rect">
            <a:avLst/>
          </a:prstGeom>
          <a:noFill/>
          <a:ln w="9525">
            <a:noFill/>
            <a:headEnd/>
            <a:tailEnd/>
          </a:ln>
        </p:spPr>
      </p:pic>
      <p:sp>
        <p:nvSpPr>
          <p:cNvPr id="5" name="TextBox 3"/>
          <p:cNvSpPr txBox="1"/>
          <p:nvPr/>
        </p:nvSpPr>
        <p:spPr>
          <a:xfrm>
            <a:off x="2033319" y="3994812"/>
            <a:ext cx="5105400" cy="508000"/>
          </a:xfrm>
          <a:prstGeom prst="rect">
            <a:avLst/>
          </a:prstGeom>
          <a:noFill/>
        </p:spPr>
        <p:txBody>
          <a:bodyPr/>
          <a:lstStyle/>
          <a:p>
            <a:pPr marL="0" lvl="0" indent="0" algn="ctr">
              <a:buNone/>
            </a:pPr>
            <a:r>
              <a:rPr dirty="0"/>
              <a:t>Figure 3: Single examples of each archetype numbered accordingly</a:t>
            </a:r>
            <a:r>
              <a:rPr lang="en-MY" dirty="0"/>
              <a:t> (</a:t>
            </a:r>
            <a:r>
              <a:rPr lang="en-MY" dirty="0" err="1"/>
              <a:t>Pleunis</a:t>
            </a:r>
            <a:r>
              <a:rPr lang="en-MY" dirty="0"/>
              <a:t> et al. 2021)</a:t>
            </a:r>
            <a:r>
              <a:rPr dirty="0"/>
              <a:t>.</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Literature Review</a:t>
            </a:r>
          </a:p>
        </p:txBody>
      </p:sp>
      <p:sp>
        <p:nvSpPr>
          <p:cNvPr id="3" name="Content Placeholder 2"/>
          <p:cNvSpPr>
            <a:spLocks noGrp="1"/>
          </p:cNvSpPr>
          <p:nvPr>
            <p:ph idx="1"/>
          </p:nvPr>
        </p:nvSpPr>
        <p:spPr/>
        <p:txBody>
          <a:bodyPr>
            <a:normAutofit fontScale="85000" lnSpcReduction="20000"/>
          </a:bodyPr>
          <a:lstStyle/>
          <a:p>
            <a:pPr marL="0" lvl="0" indent="0">
              <a:spcBef>
                <a:spcPts val="3000"/>
              </a:spcBef>
              <a:buNone/>
            </a:pPr>
            <a:r>
              <a:rPr b="1" dirty="0"/>
              <a:t>Classification</a:t>
            </a:r>
            <a:r>
              <a:rPr lang="en-MY" b="1" dirty="0"/>
              <a:t>: </a:t>
            </a:r>
            <a:r>
              <a:rPr b="1" dirty="0"/>
              <a:t>Using Machine Learning</a:t>
            </a:r>
          </a:p>
          <a:p>
            <a:pPr lvl="0"/>
            <a:r>
              <a:rPr dirty="0"/>
              <a:t>Bo Han Chen et al. (2021) and Zhu-Ge, Luo, and Zhang (2022) used dimensional reduction (unsupervised learning) to map multiple features of FRB into 2D.</a:t>
            </a:r>
          </a:p>
          <a:p>
            <a:pPr lvl="0"/>
            <a:r>
              <a:rPr dirty="0"/>
              <a:t>They found that repeaters tend to clump together (i.e. they have similar features).</a:t>
            </a:r>
          </a:p>
          <a:p>
            <a:pPr lvl="0"/>
            <a:r>
              <a:rPr dirty="0"/>
              <a:t>They concluded that non-repeaters that clump together with repeaters have latent repeaters properties and may repeat.</a:t>
            </a:r>
          </a:p>
          <a:p>
            <a:pPr lvl="0"/>
            <a:r>
              <a:rPr dirty="0"/>
              <a:t>Luo, Zhu-Ge, and Zhang (2022) used classification algorithm (supervised machine learning) to see how a machine predicts the repeatability of FRBs. Non-repeaters that are consistently ‘</a:t>
            </a:r>
            <a:r>
              <a:rPr dirty="0" err="1"/>
              <a:t>mislabelled</a:t>
            </a:r>
            <a:r>
              <a:rPr dirty="0"/>
              <a:t>’ as repeating have similar feature with repeaters.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igures/bohanchen_candidates.png"/>
          <p:cNvPicPr>
            <a:picLocks noGrp="1" noChangeAspect="1"/>
          </p:cNvPicPr>
          <p:nvPr/>
        </p:nvPicPr>
        <p:blipFill>
          <a:blip r:embed="rId2"/>
          <a:stretch>
            <a:fillRect/>
          </a:stretch>
        </p:blipFill>
        <p:spPr bwMode="auto">
          <a:xfrm>
            <a:off x="1092200" y="538706"/>
            <a:ext cx="2768600" cy="2882900"/>
          </a:xfrm>
          <a:prstGeom prst="rect">
            <a:avLst/>
          </a:prstGeom>
          <a:noFill/>
          <a:ln w="9525">
            <a:noFill/>
            <a:headEnd/>
            <a:tailEnd/>
          </a:ln>
        </p:spPr>
      </p:pic>
      <p:sp>
        <p:nvSpPr>
          <p:cNvPr id="3" name="TextBox 3"/>
          <p:cNvSpPr txBox="1"/>
          <p:nvPr/>
        </p:nvSpPr>
        <p:spPr>
          <a:xfrm>
            <a:off x="457200" y="3421606"/>
            <a:ext cx="4038600" cy="508000"/>
          </a:xfrm>
          <a:prstGeom prst="rect">
            <a:avLst/>
          </a:prstGeom>
          <a:noFill/>
        </p:spPr>
        <p:txBody>
          <a:bodyPr/>
          <a:lstStyle/>
          <a:p>
            <a:pPr marL="0" lvl="0" indent="0" algn="ctr">
              <a:buNone/>
            </a:pPr>
            <a:r>
              <a:t>Figure 4: A 2D projection space for 13 features of FRBs using the UMAP algorithm and the grouping is identified using HDBSCAN (Bo Han Chen et al. 2021)</a:t>
            </a:r>
          </a:p>
        </p:txBody>
      </p:sp>
      <p:pic>
        <p:nvPicPr>
          <p:cNvPr id="4" name="Picture 1" descr="./figures/zhuge_candidates.png"/>
          <p:cNvPicPr>
            <a:picLocks noGrp="1" noChangeAspect="1"/>
          </p:cNvPicPr>
          <p:nvPr/>
        </p:nvPicPr>
        <p:blipFill>
          <a:blip r:embed="rId3"/>
          <a:stretch>
            <a:fillRect/>
          </a:stretch>
        </p:blipFill>
        <p:spPr bwMode="auto">
          <a:xfrm>
            <a:off x="4902200" y="538706"/>
            <a:ext cx="3517900" cy="2882900"/>
          </a:xfrm>
          <a:prstGeom prst="rect">
            <a:avLst/>
          </a:prstGeom>
          <a:noFill/>
          <a:ln w="9525">
            <a:noFill/>
            <a:headEnd/>
            <a:tailEnd/>
          </a:ln>
        </p:spPr>
      </p:pic>
      <p:sp>
        <p:nvSpPr>
          <p:cNvPr id="5" name="TextBox 3"/>
          <p:cNvSpPr txBox="1"/>
          <p:nvPr/>
        </p:nvSpPr>
        <p:spPr>
          <a:xfrm>
            <a:off x="4648200" y="3421606"/>
            <a:ext cx="4038600" cy="508000"/>
          </a:xfrm>
          <a:prstGeom prst="rect">
            <a:avLst/>
          </a:prstGeom>
          <a:noFill/>
        </p:spPr>
        <p:txBody>
          <a:bodyPr/>
          <a:lstStyle/>
          <a:p>
            <a:pPr marL="0" lvl="0" indent="0" algn="ctr">
              <a:buNone/>
            </a:pPr>
            <a:r>
              <a:t>Figure 5: A 2D projection space for 10 features of FRBs using the t-SNE algorithm and the grouping is identified using HDBSCAN (Zhu-Ge, Luo, and Zhang 2022)</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Literature Review</a:t>
            </a:r>
          </a:p>
        </p:txBody>
      </p:sp>
      <p:sp>
        <p:nvSpPr>
          <p:cNvPr id="3" name="Content Placeholder 2"/>
          <p:cNvSpPr>
            <a:spLocks noGrp="1"/>
          </p:cNvSpPr>
          <p:nvPr>
            <p:ph idx="1"/>
          </p:nvPr>
        </p:nvSpPr>
        <p:spPr>
          <a:xfrm>
            <a:off x="457200" y="874514"/>
            <a:ext cx="8229600" cy="3394472"/>
          </a:xfrm>
        </p:spPr>
        <p:txBody>
          <a:bodyPr/>
          <a:lstStyle/>
          <a:p>
            <a:pPr marL="0" lvl="0" indent="0">
              <a:spcBef>
                <a:spcPts val="3000"/>
              </a:spcBef>
              <a:buNone/>
            </a:pPr>
            <a:r>
              <a:rPr b="1" dirty="0"/>
              <a:t>Classification</a:t>
            </a:r>
            <a:r>
              <a:rPr lang="en-MY" b="1" dirty="0"/>
              <a:t>: </a:t>
            </a:r>
            <a:r>
              <a:rPr b="1" dirty="0"/>
              <a:t>Star Formation History</a:t>
            </a:r>
          </a:p>
        </p:txBody>
      </p:sp>
      <p:sp>
        <p:nvSpPr>
          <p:cNvPr id="4" name="Content Placeholder 2">
            <a:extLst>
              <a:ext uri="{FF2B5EF4-FFF2-40B4-BE49-F238E27FC236}">
                <a16:creationId xmlns:a16="http://schemas.microsoft.com/office/drawing/2014/main" id="{2FBEECE4-3D6E-D01E-11E5-4A65628065FE}"/>
              </a:ext>
            </a:extLst>
          </p:cNvPr>
          <p:cNvSpPr txBox="1">
            <a:spLocks/>
          </p:cNvSpPr>
          <p:nvPr/>
        </p:nvSpPr>
        <p:spPr>
          <a:xfrm>
            <a:off x="457200" y="1543049"/>
            <a:ext cx="4038600" cy="3394472"/>
          </a:xfrm>
          <a:prstGeom prst="rect">
            <a:avLst/>
          </a:prstGeom>
        </p:spPr>
        <p:txBody>
          <a:bodyPr vert="horz" lIns="91440" tIns="45720" rIns="91440" bIns="45720" rtlCol="0">
            <a:normAutofit fontScale="85000" lnSpcReduction="20000"/>
          </a:bodyPr>
          <a:lstStyle>
            <a:lvl1pPr marL="342900" indent="-342900" algn="l" defTabSz="342900" rtl="0" eaLnBrk="1" latinLnBrk="0" hangingPunct="1">
              <a:spcBef>
                <a:spcPct val="20000"/>
              </a:spcBef>
              <a:buFont typeface="Arial"/>
              <a:buChar char="•"/>
              <a:defRPr sz="2400" kern="1200">
                <a:solidFill>
                  <a:schemeClr val="tx1"/>
                </a:solidFill>
                <a:latin typeface="+mn-lt"/>
                <a:ea typeface="+mn-ea"/>
                <a:cs typeface="+mn-cs"/>
              </a:defRPr>
            </a:lvl1pPr>
            <a:lvl2pPr marL="685800" indent="-342900" algn="l" defTabSz="342900" rtl="0" eaLnBrk="1" latinLnBrk="0" hangingPunct="1">
              <a:spcBef>
                <a:spcPct val="20000"/>
              </a:spcBef>
              <a:buFont typeface="Arial"/>
              <a:buChar char="–"/>
              <a:defRPr sz="2100" kern="1200">
                <a:solidFill>
                  <a:schemeClr val="tx1"/>
                </a:solidFill>
                <a:latin typeface="+mn-lt"/>
                <a:ea typeface="+mn-ea"/>
                <a:cs typeface="+mn-cs"/>
              </a:defRPr>
            </a:lvl2pPr>
            <a:lvl3pPr marL="1028700" indent="-34290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371600" indent="-34290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714500" indent="-342900" algn="l" defTabSz="342900" rtl="0" eaLnBrk="1" latinLnBrk="0" hangingPunct="1">
              <a:spcBef>
                <a:spcPct val="20000"/>
              </a:spcBef>
              <a:buFont typeface="Arial"/>
              <a:buChar char="»"/>
              <a:defRPr sz="1500" kern="1200">
                <a:solidFill>
                  <a:schemeClr val="tx1"/>
                </a:solidFill>
                <a:latin typeface="+mn-lt"/>
                <a:ea typeface="+mn-ea"/>
                <a:cs typeface="+mn-cs"/>
              </a:defRPr>
            </a:lvl5pPr>
            <a:lvl6pPr marL="2057400" indent="-34290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400300" indent="-34290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743200" indent="-342900" algn="l" defTabSz="342900" rtl="0" eaLnBrk="1" latinLnBrk="0" hangingPunct="1">
              <a:spcBef>
                <a:spcPct val="20000"/>
              </a:spcBef>
              <a:buFont typeface="Arial"/>
              <a:buChar char="•"/>
              <a:defRPr sz="1500" kern="1200">
                <a:solidFill>
                  <a:schemeClr val="tx1"/>
                </a:solidFill>
                <a:latin typeface="+mn-lt"/>
                <a:ea typeface="+mn-ea"/>
                <a:cs typeface="+mn-cs"/>
              </a:defRPr>
            </a:lvl8pPr>
            <a:lvl9pPr marL="3086100" indent="-34290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r>
              <a:rPr lang="en-US" dirty="0"/>
              <a:t>R. C. Zhang and Zhang (2022) and </a:t>
            </a:r>
            <a:r>
              <a:rPr lang="en-US" dirty="0" err="1"/>
              <a:t>Qiang</a:t>
            </a:r>
            <a:r>
              <a:rPr lang="en-US" dirty="0"/>
              <a:t>, Li, and Wei (2022) found that the whole population of FRBs do not track star formation history.</a:t>
            </a:r>
          </a:p>
          <a:p>
            <a:r>
              <a:rPr lang="en-US" dirty="0"/>
              <a:t>Guo and Wei (2022) </a:t>
            </a:r>
            <a:r>
              <a:rPr lang="en-US" dirty="0" err="1"/>
              <a:t>suggestes</a:t>
            </a:r>
            <a:r>
              <a:rPr lang="en-US" dirty="0"/>
              <a:t> that only some of the FRBs track star formation history, proposing a subclassification in figure 6.</a:t>
            </a:r>
          </a:p>
          <a:p>
            <a:r>
              <a:rPr lang="en-US" dirty="0"/>
              <a:t>Guo and Wei (2022)’s is still highly speculative with little evidence supporting this.</a:t>
            </a:r>
          </a:p>
        </p:txBody>
      </p:sp>
      <p:pic>
        <p:nvPicPr>
          <p:cNvPr id="5" name="Picture 4" descr="./figures/guo2022_star-formation-history.png">
            <a:extLst>
              <a:ext uri="{FF2B5EF4-FFF2-40B4-BE49-F238E27FC236}">
                <a16:creationId xmlns:a16="http://schemas.microsoft.com/office/drawing/2014/main" id="{2C07D8E1-EA4E-A794-C6DA-79C94B1FDD3E}"/>
              </a:ext>
            </a:extLst>
          </p:cNvPr>
          <p:cNvPicPr>
            <a:picLocks noGrp="1" noChangeAspect="1"/>
          </p:cNvPicPr>
          <p:nvPr/>
        </p:nvPicPr>
        <p:blipFill>
          <a:blip r:embed="rId2"/>
          <a:stretch>
            <a:fillRect/>
          </a:stretch>
        </p:blipFill>
        <p:spPr bwMode="auto">
          <a:xfrm>
            <a:off x="4648200" y="1739900"/>
            <a:ext cx="4038600" cy="1790700"/>
          </a:xfrm>
          <a:prstGeom prst="rect">
            <a:avLst/>
          </a:prstGeom>
          <a:noFill/>
          <a:ln w="9525">
            <a:noFill/>
            <a:headEnd/>
            <a:tailEnd/>
          </a:ln>
        </p:spPr>
      </p:pic>
      <p:sp>
        <p:nvSpPr>
          <p:cNvPr id="6" name="TextBox 5">
            <a:extLst>
              <a:ext uri="{FF2B5EF4-FFF2-40B4-BE49-F238E27FC236}">
                <a16:creationId xmlns:a16="http://schemas.microsoft.com/office/drawing/2014/main" id="{11B29A6A-1194-D277-6E51-F068721A3E57}"/>
              </a:ext>
            </a:extLst>
          </p:cNvPr>
          <p:cNvSpPr txBox="1"/>
          <p:nvPr/>
        </p:nvSpPr>
        <p:spPr>
          <a:xfrm>
            <a:off x="4648200" y="3663541"/>
            <a:ext cx="4038600" cy="508000"/>
          </a:xfrm>
          <a:prstGeom prst="rect">
            <a:avLst/>
          </a:prstGeom>
          <a:noFill/>
        </p:spPr>
        <p:txBody>
          <a:bodyPr/>
          <a:lstStyle/>
          <a:p>
            <a:pPr marL="0" lvl="0" indent="0" algn="ctr">
              <a:buNone/>
            </a:pPr>
            <a:r>
              <a:rPr dirty="0"/>
              <a:t>Figure 6: The FRB </a:t>
            </a:r>
            <a:r>
              <a:rPr dirty="0" err="1"/>
              <a:t>classsification</a:t>
            </a:r>
            <a:r>
              <a:rPr dirty="0"/>
              <a:t> scheme proposed by Guo and Wei (2022) based on repeatability and its association with stellar population.</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Literature Review</a:t>
            </a:r>
          </a:p>
        </p:txBody>
      </p:sp>
      <p:sp>
        <p:nvSpPr>
          <p:cNvPr id="3" name="Content Placeholder 2"/>
          <p:cNvSpPr>
            <a:spLocks noGrp="1"/>
          </p:cNvSpPr>
          <p:nvPr>
            <p:ph idx="1"/>
          </p:nvPr>
        </p:nvSpPr>
        <p:spPr/>
        <p:txBody>
          <a:bodyPr>
            <a:normAutofit fontScale="92500" lnSpcReduction="10000"/>
          </a:bodyPr>
          <a:lstStyle/>
          <a:p>
            <a:pPr marL="0" lvl="0" indent="0">
              <a:spcBef>
                <a:spcPts val="3000"/>
              </a:spcBef>
              <a:buNone/>
            </a:pPr>
            <a:r>
              <a:rPr b="1"/>
              <a:t>Predicting Repeatability</a:t>
            </a:r>
          </a:p>
          <a:p>
            <a:pPr lvl="0"/>
            <a:r>
              <a:t>The works described in </a:t>
            </a:r>
            <a:r>
              <a:rPr>
                <a:hlinkClick r:id="rId2" action="ppaction://hlinksldjump"/>
              </a:rPr>
              <a:t>Morphology Archetype</a:t>
            </a:r>
            <a:r>
              <a:t> and </a:t>
            </a:r>
            <a:r>
              <a:rPr>
                <a:hlinkClick r:id="rId3" action="ppaction://hlinksldjump"/>
              </a:rPr>
              <a:t>Using Machine Learning</a:t>
            </a:r>
            <a:r>
              <a:t> have a goal of using those methods to predict repeatability.</a:t>
            </a:r>
          </a:p>
          <a:p>
            <a:pPr lvl="0"/>
            <a:r>
              <a:t>Both sections suggest that non-repeaters with repeater-like features might actually be repeaters.</a:t>
            </a:r>
          </a:p>
          <a:p>
            <a:pPr lvl="0"/>
            <a:r>
              <a:t>These predictions can be compared using the newly released data catalogue, CHIME/FRB 2023 Catalog (Andersen et al. 2023).</a:t>
            </a:r>
          </a:p>
          <a:p>
            <a:pPr marL="0" lvl="0" indent="0">
              <a:buNone/>
            </a:pPr>
            <a:r>
              <a:t>Related to the question: “Are all FRBs repeating, or only some of them do?”</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Literature Review</a:t>
            </a:r>
          </a:p>
        </p:txBody>
      </p:sp>
      <p:sp>
        <p:nvSpPr>
          <p:cNvPr id="3" name="Content Placeholder 2"/>
          <p:cNvSpPr>
            <a:spLocks noGrp="1"/>
          </p:cNvSpPr>
          <p:nvPr>
            <p:ph idx="1"/>
          </p:nvPr>
        </p:nvSpPr>
        <p:spPr/>
        <p:txBody>
          <a:bodyPr>
            <a:normAutofit fontScale="92500" lnSpcReduction="20000"/>
          </a:bodyPr>
          <a:lstStyle/>
          <a:p>
            <a:pPr marL="0" lvl="0" indent="0">
              <a:spcBef>
                <a:spcPts val="3000"/>
              </a:spcBef>
              <a:buNone/>
            </a:pPr>
            <a:r>
              <a:rPr b="1"/>
              <a:t>Feature Importance</a:t>
            </a:r>
          </a:p>
          <a:p>
            <a:pPr lvl="0"/>
            <a:r>
              <a:rPr>
                <a:hlinkClick r:id="rId2" action="ppaction://hlinksldjump"/>
              </a:rPr>
              <a:t>Machine Learning</a:t>
            </a:r>
            <a:r>
              <a:t> results show several important features:</a:t>
            </a:r>
          </a:p>
          <a:p>
            <a:pPr lvl="1"/>
            <a:r>
              <a:rPr b="1"/>
              <a:t>frequency range</a:t>
            </a:r>
            <a:r>
              <a:t> and </a:t>
            </a:r>
            <a:r>
              <a:rPr b="1"/>
              <a:t>peak frequency</a:t>
            </a:r>
            <a:r>
              <a:t> of the FRB subburst is consistently ranked high in importance across all three studies (Cui et al. 2021; Chen et al. 2022; K. Zhang et al. 2022)</a:t>
            </a:r>
          </a:p>
          <a:p>
            <a:pPr lvl="1"/>
            <a:r>
              <a:rPr b="1"/>
              <a:t>scattering time</a:t>
            </a:r>
            <a:r>
              <a:t>, </a:t>
            </a:r>
            <a:r>
              <a:rPr b="1"/>
              <a:t>fluence</a:t>
            </a:r>
            <a:r>
              <a:t> and </a:t>
            </a:r>
            <a:r>
              <a:rPr b="1"/>
              <a:t>flux</a:t>
            </a:r>
            <a:r>
              <a:t> are ranked high in Bo Han Chen et al. (2021) while </a:t>
            </a:r>
            <a:r>
              <a:rPr b="1"/>
              <a:t>brightness temperature</a:t>
            </a:r>
            <a:r>
              <a:t> is ranked high in Luo, Zhu-Ge, and Zhang (2022).</a:t>
            </a:r>
          </a:p>
          <a:p>
            <a:pPr lvl="0"/>
            <a:r>
              <a:t>Statistical analyses found differences between repeaters and non-repeaters with regards to </a:t>
            </a:r>
            <a:r>
              <a:rPr b="1"/>
              <a:t>temporal pulse width</a:t>
            </a:r>
            <a:r>
              <a:t> (Cui et al. 2021; Chen et al. 2022), </a:t>
            </a:r>
            <a:r>
              <a:rPr b="1"/>
              <a:t>dispersion measure</a:t>
            </a:r>
            <a:r>
              <a:t> (K. Zhang et al. 2022), and </a:t>
            </a:r>
            <a:r>
              <a:rPr b="1"/>
              <a:t>luminosity</a:t>
            </a:r>
            <a:r>
              <a:t> (Cui et al. 2021; Chen et al. 2022)</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rPr dirty="0"/>
              <a:t>Methodology</a:t>
            </a:r>
          </a:p>
        </p:txBody>
      </p:sp>
      <p:sp>
        <p:nvSpPr>
          <p:cNvPr id="3" name="Content Placeholder 2"/>
          <p:cNvSpPr>
            <a:spLocks noGrp="1"/>
          </p:cNvSpPr>
          <p:nvPr>
            <p:ph idx="1"/>
          </p:nvPr>
        </p:nvSpPr>
        <p:spPr/>
        <p:txBody>
          <a:bodyPr/>
          <a:lstStyle/>
          <a:p>
            <a:pPr marL="0" lvl="0" indent="0">
              <a:spcBef>
                <a:spcPts val="3000"/>
              </a:spcBef>
              <a:buNone/>
            </a:pPr>
            <a:r>
              <a:rPr b="1" dirty="0"/>
              <a:t>Data Sources</a:t>
            </a:r>
          </a:p>
          <a:p>
            <a:pPr lvl="0"/>
            <a:r>
              <a:rPr dirty="0"/>
              <a:t>FRBCAT / Transient Naming Server</a:t>
            </a:r>
          </a:p>
          <a:p>
            <a:pPr lvl="0"/>
            <a:r>
              <a:rPr dirty="0"/>
              <a:t>CHIME/FRB Catalog 1</a:t>
            </a:r>
          </a:p>
          <a:p>
            <a:pPr lvl="0"/>
            <a:r>
              <a:rPr dirty="0"/>
              <a:t>FRBSTATS</a:t>
            </a:r>
          </a:p>
          <a:p>
            <a:pPr lvl="0"/>
            <a:r>
              <a:rPr dirty="0"/>
              <a:t>CHIME/FRB 2023 Catalog</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1" descr="index_files\figure-pptx\mermaid-figure-1.png"/>
          <p:cNvPicPr>
            <a:picLocks noGrp="1" noChangeAspect="1"/>
          </p:cNvPicPr>
          <p:nvPr/>
        </p:nvPicPr>
        <p:blipFill>
          <a:blip r:embed="rId2">
            <a:alphaModFix/>
          </a:blip>
          <a:stretch>
            <a:fillRect/>
          </a:stretch>
        </p:blipFill>
        <p:spPr bwMode="auto">
          <a:xfrm>
            <a:off x="702860" y="635830"/>
            <a:ext cx="7971240" cy="4302883"/>
          </a:xfrm>
          <a:prstGeom prst="rect">
            <a:avLst/>
          </a:prstGeom>
          <a:noFill/>
          <a:ln w="9525">
            <a:noFill/>
            <a:headEnd/>
            <a:tailEnd/>
          </a:ln>
        </p:spPr>
      </p:pic>
      <p:sp>
        <p:nvSpPr>
          <p:cNvPr id="2" name="Title 1"/>
          <p:cNvSpPr>
            <a:spLocks noGrp="1"/>
          </p:cNvSpPr>
          <p:nvPr>
            <p:ph type="title"/>
          </p:nvPr>
        </p:nvSpPr>
        <p:spPr>
          <a:xfrm>
            <a:off x="457201" y="204787"/>
            <a:ext cx="8216899" cy="871538"/>
          </a:xfrm>
        </p:spPr>
        <p:txBody>
          <a:bodyPr>
            <a:normAutofit/>
          </a:bodyPr>
          <a:lstStyle/>
          <a:p>
            <a:pPr marL="0" lvl="0" indent="0" algn="ctr">
              <a:buNone/>
            </a:pPr>
            <a:r>
              <a:rPr sz="3300" dirty="0"/>
              <a:t>Methodology</a:t>
            </a:r>
          </a:p>
        </p:txBody>
      </p:sp>
      <p:sp>
        <p:nvSpPr>
          <p:cNvPr id="4" name="Text Placeholder 3"/>
          <p:cNvSpPr>
            <a:spLocks noGrp="1"/>
          </p:cNvSpPr>
          <p:nvPr>
            <p:ph type="body" sz="half" idx="2"/>
          </p:nvPr>
        </p:nvSpPr>
        <p:spPr/>
        <p:txBody>
          <a:bodyPr>
            <a:normAutofit/>
          </a:bodyPr>
          <a:lstStyle/>
          <a:p>
            <a:pPr marL="0" lvl="0" indent="0">
              <a:spcBef>
                <a:spcPts val="3000"/>
              </a:spcBef>
              <a:buNone/>
            </a:pPr>
            <a:r>
              <a:rPr sz="2400" b="1" dirty="0"/>
              <a:t>Framework</a:t>
            </a:r>
          </a:p>
        </p:txBody>
      </p:sp>
      <p:sp>
        <p:nvSpPr>
          <p:cNvPr id="12" name="TextBox 11">
            <a:extLst>
              <a:ext uri="{FF2B5EF4-FFF2-40B4-BE49-F238E27FC236}">
                <a16:creationId xmlns:a16="http://schemas.microsoft.com/office/drawing/2014/main" id="{BDC2BADC-D751-7DFE-53A8-6B672282F99F}"/>
              </a:ext>
            </a:extLst>
          </p:cNvPr>
          <p:cNvSpPr txBox="1"/>
          <p:nvPr/>
        </p:nvSpPr>
        <p:spPr>
          <a:xfrm>
            <a:off x="539087" y="4184504"/>
            <a:ext cx="4572000" cy="646331"/>
          </a:xfrm>
          <a:prstGeom prst="rect">
            <a:avLst/>
          </a:prstGeom>
          <a:noFill/>
        </p:spPr>
        <p:txBody>
          <a:bodyPr wrap="square">
            <a:spAutoFit/>
          </a:bodyPr>
          <a:lstStyle/>
          <a:p>
            <a:pPr marL="0" lvl="0" indent="0">
              <a:buNone/>
            </a:pPr>
            <a:r>
              <a:rPr lang="en-US" dirty="0"/>
              <a:t>Proposed workflow to combine morphological archetypes with machine learning results.</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References</a:t>
            </a:r>
          </a:p>
        </p:txBody>
      </p:sp>
      <p:sp>
        <p:nvSpPr>
          <p:cNvPr id="3" name="Content Placeholder 2"/>
          <p:cNvSpPr>
            <a:spLocks noGrp="1"/>
          </p:cNvSpPr>
          <p:nvPr>
            <p:ph idx="1"/>
          </p:nvPr>
        </p:nvSpPr>
        <p:spPr/>
        <p:txBody>
          <a:bodyPr>
            <a:normAutofit fontScale="25000" lnSpcReduction="20000"/>
          </a:bodyPr>
          <a:lstStyle/>
          <a:p>
            <a:pPr marL="0" lvl="0" indent="0">
              <a:buNone/>
            </a:pPr>
            <a:r>
              <a:rPr dirty="0"/>
              <a:t>Andersen, B. C., K. Bandura, M. Bhardwaj, P. J. Boyle, C. Brar, T. </a:t>
            </a:r>
            <a:r>
              <a:rPr dirty="0" err="1"/>
              <a:t>Cassanelli</a:t>
            </a:r>
            <a:r>
              <a:rPr dirty="0"/>
              <a:t>, S. Chatterjee, et al. 2023. “CHIME/FRB Discovery of 25 Repeating Fast Radio Burst Sources.” </a:t>
            </a:r>
            <a:r>
              <a:rPr i="1" dirty="0"/>
              <a:t>The Astrophysical Journal</a:t>
            </a:r>
            <a:r>
              <a:rPr dirty="0"/>
              <a:t> 947 (January): 83. </a:t>
            </a:r>
            <a:r>
              <a:rPr dirty="0">
                <a:hlinkClick r:id="rId2"/>
              </a:rPr>
              <a:t>https://doi.org/10.3847/1538-4357/acc6c1</a:t>
            </a:r>
            <a:r>
              <a:rPr dirty="0"/>
              <a:t>.</a:t>
            </a:r>
          </a:p>
          <a:p>
            <a:pPr marL="0" lvl="0" indent="0">
              <a:buNone/>
            </a:pPr>
            <a:r>
              <a:rPr dirty="0"/>
              <a:t>Bo Han Chen, Tetsuya Hashimoto, </a:t>
            </a:r>
            <a:r>
              <a:rPr dirty="0" err="1"/>
              <a:t>Tomotsugu</a:t>
            </a:r>
            <a:r>
              <a:rPr dirty="0"/>
              <a:t> </a:t>
            </a:r>
            <a:r>
              <a:rPr dirty="0" err="1"/>
              <a:t>Goto</a:t>
            </a:r>
            <a:r>
              <a:rPr dirty="0"/>
              <a:t>, </a:t>
            </a:r>
            <a:r>
              <a:rPr dirty="0" err="1"/>
              <a:t>Seong</a:t>
            </a:r>
            <a:r>
              <a:rPr dirty="0"/>
              <a:t> </a:t>
            </a:r>
            <a:r>
              <a:rPr dirty="0" err="1"/>
              <a:t>Jin</a:t>
            </a:r>
            <a:r>
              <a:rPr dirty="0"/>
              <a:t> Kim, Daryl Joe D. Santos, Alvina Y. L. On, Ting-Yi Lu, and Tiger Y. -Y. Hsiao. 2021. “Uncloaking Hidden Repeating Fast Radio Bursts with Unsupervised Machine Learning.” </a:t>
            </a:r>
            <a:r>
              <a:rPr i="1" dirty="0"/>
              <a:t>Monthly Notices of the Royal Astronomical Society</a:t>
            </a:r>
            <a:r>
              <a:rPr dirty="0"/>
              <a:t> 509 (1): 1227–36. </a:t>
            </a:r>
            <a:r>
              <a:rPr dirty="0">
                <a:hlinkClick r:id="rId3"/>
              </a:rPr>
              <a:t>https://doi.org/10.1093/mnras/stab2994</a:t>
            </a:r>
            <a:r>
              <a:rPr dirty="0"/>
              <a:t>.</a:t>
            </a:r>
          </a:p>
          <a:p>
            <a:pPr marL="0" lvl="0" indent="0">
              <a:buNone/>
            </a:pPr>
            <a:r>
              <a:rPr dirty="0"/>
              <a:t>Chen, Hao-Yan, Wei-Min Gu, </a:t>
            </a:r>
            <a:r>
              <a:rPr dirty="0" err="1"/>
              <a:t>Mouyuan</a:t>
            </a:r>
            <a:r>
              <a:rPr dirty="0"/>
              <a:t> Sun, and Tuan Yi. 2022. “One-Off and Repeating Fast Radio Bursts: A Statistical Analysis.” </a:t>
            </a:r>
            <a:r>
              <a:rPr i="1" dirty="0"/>
              <a:t>The Astrophysical Journal</a:t>
            </a:r>
            <a:r>
              <a:rPr dirty="0"/>
              <a:t> 939 (November): 27. </a:t>
            </a:r>
            <a:r>
              <a:rPr dirty="0">
                <a:hlinkClick r:id="rId4"/>
              </a:rPr>
              <a:t>https://doi.org/10.3847/1538-4357/ac958a</a:t>
            </a:r>
            <a:r>
              <a:rPr dirty="0"/>
              <a:t>.</a:t>
            </a:r>
          </a:p>
          <a:p>
            <a:pPr marL="0" lvl="0" indent="0">
              <a:buNone/>
            </a:pPr>
            <a:r>
              <a:rPr dirty="0"/>
              <a:t>Cui, Xiang-Han, Cheng-Min Zhang, Shuang-</a:t>
            </a:r>
            <a:r>
              <a:rPr dirty="0" err="1"/>
              <a:t>Qiang</a:t>
            </a:r>
            <a:r>
              <a:rPr dirty="0"/>
              <a:t> Wang, Jian-Wei Zhang, Di Li, Bo Peng, Wei-Wei Zhu, et al. 2021. “Statistical Properties of Fast Radio Bursts Elucidate Their Origins: Magnetars Are Favored over Gamma-Ray Bursts.” </a:t>
            </a:r>
            <a:r>
              <a:rPr i="1" dirty="0"/>
              <a:t>Research in Astronomy and Astrophysics</a:t>
            </a:r>
            <a:r>
              <a:rPr dirty="0"/>
              <a:t> 21 (8): 211. </a:t>
            </a:r>
            <a:r>
              <a:rPr dirty="0">
                <a:hlinkClick r:id="rId5"/>
              </a:rPr>
              <a:t>https://doi.org/10.1088/1674-4527/21/8/211</a:t>
            </a:r>
            <a:r>
              <a:rPr dirty="0"/>
              <a:t>.</a:t>
            </a:r>
          </a:p>
          <a:p>
            <a:pPr marL="0" lvl="0" indent="0">
              <a:buNone/>
            </a:pPr>
            <a:r>
              <a:rPr dirty="0"/>
              <a:t>Guo, Han-Yue, and Hao Wei. 2022. “A Possible Subclassification of Fast Radio Bursts.” </a:t>
            </a:r>
            <a:r>
              <a:rPr i="1" dirty="0"/>
              <a:t>Journal of Cosmology and </a:t>
            </a:r>
            <a:r>
              <a:rPr i="1" dirty="0" err="1"/>
              <a:t>Astroparticle</a:t>
            </a:r>
            <a:r>
              <a:rPr i="1" dirty="0"/>
              <a:t> Physics</a:t>
            </a:r>
            <a:r>
              <a:rPr dirty="0"/>
              <a:t> 2022 (July): 010. </a:t>
            </a:r>
            <a:r>
              <a:rPr dirty="0">
                <a:hlinkClick r:id="rId6"/>
              </a:rPr>
              <a:t>https://doi.org/10.1088/1475-7516/2022/07/010</a:t>
            </a:r>
            <a:r>
              <a:rPr dirty="0"/>
              <a:t>.</a:t>
            </a:r>
          </a:p>
          <a:p>
            <a:pPr marL="0" lvl="0" indent="0">
              <a:buNone/>
            </a:pPr>
            <a:r>
              <a:rPr dirty="0"/>
              <a:t>Lin, Hsiu-Hsien, Kai-yang Lin, Chao-</a:t>
            </a:r>
            <a:r>
              <a:rPr dirty="0" err="1"/>
              <a:t>Te</a:t>
            </a:r>
            <a:r>
              <a:rPr dirty="0"/>
              <a:t> Li, Yao-Huan Tseng, </a:t>
            </a:r>
            <a:r>
              <a:rPr dirty="0" err="1"/>
              <a:t>Homin</a:t>
            </a:r>
            <a:r>
              <a:rPr dirty="0"/>
              <a:t> Jiang, Jen-Hung Wang, Jen-</a:t>
            </a:r>
            <a:r>
              <a:rPr dirty="0" err="1"/>
              <a:t>Chieh</a:t>
            </a:r>
            <a:r>
              <a:rPr dirty="0"/>
              <a:t> Cheng, et al. 2022. “BURSTT: Bustling Universe Radio Survey Telescope in Taiwan.” </a:t>
            </a:r>
            <a:r>
              <a:rPr i="1" dirty="0"/>
              <a:t>Publications of the Astronomical Society of the Pacific</a:t>
            </a:r>
            <a:r>
              <a:rPr dirty="0"/>
              <a:t> 134 (September): 094106. </a:t>
            </a:r>
            <a:r>
              <a:rPr dirty="0">
                <a:hlinkClick r:id="rId7"/>
              </a:rPr>
              <a:t>https://doi.org/10.1088/1538-3873/ac8f71</a:t>
            </a:r>
            <a:r>
              <a:rPr dirty="0"/>
              <a:t>.</a:t>
            </a:r>
          </a:p>
          <a:p>
            <a:pPr marL="0" lvl="0" indent="0">
              <a:buNone/>
            </a:pPr>
            <a:r>
              <a:rPr dirty="0"/>
              <a:t>Lorimer, D. R., M. </a:t>
            </a:r>
            <a:r>
              <a:rPr dirty="0" err="1"/>
              <a:t>Bailes</a:t>
            </a:r>
            <a:r>
              <a:rPr dirty="0"/>
              <a:t>, M. A. McLaughlin, D. J. </a:t>
            </a:r>
            <a:r>
              <a:rPr dirty="0" err="1"/>
              <a:t>Narkevic</a:t>
            </a:r>
            <a:r>
              <a:rPr dirty="0"/>
              <a:t>, and F. Crawford. 2007. “A Bright Millisecond Radio Burst of Extragalactic Origin.” </a:t>
            </a:r>
            <a:r>
              <a:rPr i="1" dirty="0"/>
              <a:t>Science</a:t>
            </a:r>
            <a:r>
              <a:rPr dirty="0"/>
              <a:t> 318 (5851): 777–80. </a:t>
            </a:r>
            <a:r>
              <a:rPr dirty="0">
                <a:hlinkClick r:id="rId8"/>
              </a:rPr>
              <a:t>https://doi.org/10.1126/science.1147532</a:t>
            </a:r>
            <a:r>
              <a:rPr dirty="0"/>
              <a:t>.</a:t>
            </a:r>
          </a:p>
          <a:p>
            <a:pPr marL="0" lvl="0" indent="0">
              <a:buNone/>
            </a:pPr>
            <a:r>
              <a:rPr dirty="0"/>
              <a:t>Luo, Jia-Wei, Jia-Ming Zhu-Ge, and Bing Zhang. 2022. “Machine Learning Classification of CHIME Fast Radio Bursts: I. Supervised Methods.” </a:t>
            </a:r>
            <a:r>
              <a:rPr i="1" dirty="0"/>
              <a:t>Monthly Notices of the Royal Astronomical Society</a:t>
            </a:r>
            <a:r>
              <a:rPr dirty="0"/>
              <a:t>, November, stac3206. </a:t>
            </a:r>
            <a:r>
              <a:rPr dirty="0">
                <a:hlinkClick r:id="rId9"/>
              </a:rPr>
              <a:t>https://doi.org/10.1093/mnras/stac3206</a:t>
            </a:r>
            <a:r>
              <a:rPr dirty="0"/>
              <a:t>.</a:t>
            </a:r>
          </a:p>
          <a:p>
            <a:pPr marL="0" lvl="0" indent="0">
              <a:buNone/>
            </a:pPr>
            <a:r>
              <a:rPr dirty="0"/>
              <a:t>Petroff, E., J. W. T. Hessels, and D. R. Lorimer. 2019. “Fast Radio Bursts.” </a:t>
            </a:r>
            <a:r>
              <a:rPr i="1" dirty="0"/>
              <a:t>The Astronomy and Astrophysics Review</a:t>
            </a:r>
            <a:r>
              <a:rPr dirty="0"/>
              <a:t> 27 (1): 4. </a:t>
            </a:r>
            <a:r>
              <a:rPr dirty="0">
                <a:hlinkClick r:id="rId10"/>
              </a:rPr>
              <a:t>https://doi.org/10.1007/s00159-019-0116-6</a:t>
            </a:r>
            <a:r>
              <a:rPr dirty="0"/>
              <a:t>.</a:t>
            </a:r>
          </a:p>
          <a:p>
            <a:pPr marL="0" lvl="0" indent="0">
              <a:buNone/>
            </a:pPr>
            <a:r>
              <a:rPr dirty="0" err="1"/>
              <a:t>Pleunis</a:t>
            </a:r>
            <a:r>
              <a:rPr dirty="0"/>
              <a:t>, Ziggy, Deborah C. Good, Victoria M. </a:t>
            </a:r>
            <a:r>
              <a:rPr dirty="0" err="1"/>
              <a:t>Kaspi</a:t>
            </a:r>
            <a:r>
              <a:rPr dirty="0"/>
              <a:t>, Ryan </a:t>
            </a:r>
            <a:r>
              <a:rPr dirty="0" err="1"/>
              <a:t>Mckinven</a:t>
            </a:r>
            <a:r>
              <a:rPr dirty="0"/>
              <a:t>, Scott M. Ransom, Paul Scholz, Kevin Bandura, et al. 2021. “Fast Radio Burst Morphology in the First CHIME/FRB Catalog.” </a:t>
            </a:r>
            <a:r>
              <a:rPr i="1" dirty="0"/>
              <a:t>The Astrophysical Journal</a:t>
            </a:r>
            <a:r>
              <a:rPr dirty="0"/>
              <a:t> 923 (1): 1. </a:t>
            </a:r>
            <a:r>
              <a:rPr dirty="0">
                <a:hlinkClick r:id="rId11"/>
              </a:rPr>
              <a:t>https://doi.org/10.3847/1538-4357/ac33ac</a:t>
            </a:r>
            <a:r>
              <a:rPr dirty="0"/>
              <a:t>.</a:t>
            </a:r>
          </a:p>
          <a:p>
            <a:pPr marL="0" lvl="0" indent="0">
              <a:buNone/>
            </a:pPr>
            <a:r>
              <a:rPr dirty="0" err="1"/>
              <a:t>Qiang</a:t>
            </a:r>
            <a:r>
              <a:rPr dirty="0"/>
              <a:t>, Da-Chun, Shu-Ling Li, and Hao Wei. 2022. “Fast Radio Burst Distributions Consistent with the First CHIME/FRB Catalog.” </a:t>
            </a:r>
            <a:r>
              <a:rPr i="1" dirty="0"/>
              <a:t>Journal of Cosmology and </a:t>
            </a:r>
            <a:r>
              <a:rPr i="1" dirty="0" err="1"/>
              <a:t>Astroparticle</a:t>
            </a:r>
            <a:r>
              <a:rPr i="1" dirty="0"/>
              <a:t> Physics</a:t>
            </a:r>
            <a:r>
              <a:rPr dirty="0"/>
              <a:t> 2022 (01): 040. </a:t>
            </a:r>
            <a:r>
              <a:rPr dirty="0">
                <a:hlinkClick r:id="rId12"/>
              </a:rPr>
              <a:t>https://doi.org/10.1088/1475-7516/2022/01/040</a:t>
            </a:r>
            <a:r>
              <a:rPr dirty="0"/>
              <a:t>.</a:t>
            </a:r>
          </a:p>
          <a:p>
            <a:pPr marL="0" lvl="0" indent="0">
              <a:buNone/>
            </a:pPr>
            <a:r>
              <a:rPr dirty="0" err="1"/>
              <a:t>Spanakis-Misirlis</a:t>
            </a:r>
            <a:r>
              <a:rPr dirty="0"/>
              <a:t>, Apostolos. 2021. “FRBSTATS: A Web-Based Platform for Visualization of Fast Radio Burst Properties.” </a:t>
            </a:r>
            <a:r>
              <a:rPr i="1" dirty="0"/>
              <a:t>Astrophysics Source Code Library</a:t>
            </a:r>
            <a:r>
              <a:rPr dirty="0"/>
              <a:t>, June, ascl:2106.028. </a:t>
            </a:r>
            <a:r>
              <a:rPr dirty="0">
                <a:hlinkClick r:id="rId13"/>
              </a:rPr>
              <a:t>https://ui.adsabs.harvard.edu/abs/2021ascl.soft06028S</a:t>
            </a:r>
            <a:r>
              <a:rPr dirty="0"/>
              <a:t>.</a:t>
            </a:r>
          </a:p>
          <a:p>
            <a:pPr marL="0" lvl="0" indent="0">
              <a:buNone/>
            </a:pPr>
            <a:r>
              <a:rPr dirty="0" err="1"/>
              <a:t>Spitler</a:t>
            </a:r>
            <a:r>
              <a:rPr dirty="0"/>
              <a:t>, L. G., P. Scholz, J. W. T. Hessels, S. Bogdanov, A. Brazier, F. Camilo, S. Chatterjee, et al. 2016. “A Repeating Fast Radio Burst.” </a:t>
            </a:r>
            <a:r>
              <a:rPr i="1" dirty="0"/>
              <a:t>Nature</a:t>
            </a:r>
            <a:r>
              <a:rPr dirty="0"/>
              <a:t> 531 (7593): 202–5. </a:t>
            </a:r>
            <a:r>
              <a:rPr dirty="0">
                <a:hlinkClick r:id="rId14"/>
              </a:rPr>
              <a:t>https://doi.org/10.1038/nature17168</a:t>
            </a:r>
            <a:r>
              <a:rPr dirty="0"/>
              <a:t>.</a:t>
            </a:r>
          </a:p>
          <a:p>
            <a:pPr marL="0" lvl="0" indent="0">
              <a:buNone/>
            </a:pPr>
            <a:r>
              <a:rPr dirty="0"/>
              <a:t>The CHIME/FRB Collaboration, </a:t>
            </a:r>
            <a:r>
              <a:rPr dirty="0" err="1"/>
              <a:t>Mandana</a:t>
            </a:r>
            <a:r>
              <a:rPr dirty="0"/>
              <a:t> Amiri, Bridget C. Andersen, Kevin Bandura, Sabrina Berger, Mohit Bhardwaj, Michelle M. Boyce, et al. 2021. “The First CHIME/FRB Fast Radio Burst Catalog.” </a:t>
            </a:r>
            <a:r>
              <a:rPr i="1" dirty="0"/>
              <a:t>The Astrophysical Journal Supplement Series</a:t>
            </a:r>
            <a:r>
              <a:rPr dirty="0"/>
              <a:t> 257 (2): 59. </a:t>
            </a:r>
            <a:r>
              <a:rPr dirty="0">
                <a:hlinkClick r:id="rId15"/>
              </a:rPr>
              <a:t>https://doi.org/10.3847/1538-4365/ac33ab</a:t>
            </a:r>
            <a:r>
              <a:rPr dirty="0"/>
              <a:t>.</a:t>
            </a:r>
          </a:p>
          <a:p>
            <a:pPr marL="0" lvl="0" indent="0">
              <a:buNone/>
            </a:pPr>
            <a:r>
              <a:rPr dirty="0"/>
              <a:t>Thornton, D., B. </a:t>
            </a:r>
            <a:r>
              <a:rPr dirty="0" err="1"/>
              <a:t>Stappers</a:t>
            </a:r>
            <a:r>
              <a:rPr dirty="0"/>
              <a:t>, M. </a:t>
            </a:r>
            <a:r>
              <a:rPr dirty="0" err="1"/>
              <a:t>Bailes</a:t>
            </a:r>
            <a:r>
              <a:rPr dirty="0"/>
              <a:t>, B. </a:t>
            </a:r>
            <a:r>
              <a:rPr dirty="0" err="1"/>
              <a:t>Barsdell</a:t>
            </a:r>
            <a:r>
              <a:rPr dirty="0"/>
              <a:t>, S. Bates, N. D. R. Bhat, M. </a:t>
            </a:r>
            <a:r>
              <a:rPr dirty="0" err="1"/>
              <a:t>Burgay</a:t>
            </a:r>
            <a:r>
              <a:rPr dirty="0"/>
              <a:t>, et al. 2013. “A Population of Fast Radio Bursts at Cosmological Distances.” </a:t>
            </a:r>
            <a:r>
              <a:rPr i="1" dirty="0"/>
              <a:t>Science</a:t>
            </a:r>
            <a:r>
              <a:rPr dirty="0"/>
              <a:t> 341 (6141): 53–56. </a:t>
            </a:r>
            <a:r>
              <a:rPr dirty="0">
                <a:hlinkClick r:id="rId16"/>
              </a:rPr>
              <a:t>https://doi.org/10.1126/science.1236789</a:t>
            </a:r>
            <a:r>
              <a:rPr dirty="0"/>
              <a:t>.</a:t>
            </a:r>
          </a:p>
          <a:p>
            <a:pPr marL="0" lvl="0" indent="0">
              <a:buNone/>
            </a:pPr>
            <a:r>
              <a:rPr dirty="0"/>
              <a:t>Zhang, </a:t>
            </a:r>
            <a:r>
              <a:rPr dirty="0" err="1"/>
              <a:t>Kongjun</a:t>
            </a:r>
            <a:r>
              <a:rPr dirty="0"/>
              <a:t>, </a:t>
            </a:r>
            <a:r>
              <a:rPr dirty="0" err="1"/>
              <a:t>Longbiao</a:t>
            </a:r>
            <a:r>
              <a:rPr dirty="0"/>
              <a:t> Li, </a:t>
            </a:r>
            <a:r>
              <a:rPr dirty="0" err="1"/>
              <a:t>Zhibin</a:t>
            </a:r>
            <a:r>
              <a:rPr dirty="0"/>
              <a:t> Zhang, </a:t>
            </a:r>
            <a:r>
              <a:rPr dirty="0" err="1"/>
              <a:t>Qinmei</a:t>
            </a:r>
            <a:r>
              <a:rPr dirty="0"/>
              <a:t> Li, </a:t>
            </a:r>
            <a:r>
              <a:rPr dirty="0" err="1"/>
              <a:t>Juanjuan</a:t>
            </a:r>
            <a:r>
              <a:rPr dirty="0"/>
              <a:t> Luo, and Min Jiang. 2022. “The Statistical Similarity of Repeating and Non-Repeating Fast Radio Bursts.” </a:t>
            </a:r>
            <a:r>
              <a:rPr i="1" dirty="0"/>
              <a:t>Universe</a:t>
            </a:r>
            <a:r>
              <a:rPr dirty="0"/>
              <a:t> 8 (7): 355. </a:t>
            </a:r>
            <a:r>
              <a:rPr dirty="0">
                <a:hlinkClick r:id="rId17"/>
              </a:rPr>
              <a:t>https://doi.org/10.3390/universe8070355</a:t>
            </a:r>
            <a:r>
              <a:rPr dirty="0"/>
              <a:t>.</a:t>
            </a:r>
          </a:p>
          <a:p>
            <a:pPr marL="0" lvl="0" indent="0">
              <a:buNone/>
            </a:pPr>
            <a:r>
              <a:rPr dirty="0"/>
              <a:t>Zhang, Rachel C., and Bing Zhang. 2022. “The CHIME Fast Radio Burst Population Does Not Track the Star Formation History of the Universe.” </a:t>
            </a:r>
            <a:r>
              <a:rPr dirty="0" err="1"/>
              <a:t>arXiv</a:t>
            </a:r>
            <a:r>
              <a:rPr dirty="0"/>
              <a:t>. </a:t>
            </a:r>
            <a:r>
              <a:rPr dirty="0">
                <a:hlinkClick r:id="rId18"/>
              </a:rPr>
              <a:t>https://doi.org/10.48550/arXiv.2109.07558</a:t>
            </a:r>
            <a:r>
              <a:rPr dirty="0"/>
              <a:t>.</a:t>
            </a:r>
          </a:p>
          <a:p>
            <a:pPr marL="0" lvl="0" indent="0">
              <a:buNone/>
            </a:pPr>
            <a:r>
              <a:rPr dirty="0"/>
              <a:t>Zhu-Ge, Jia-Ming, Jia-Wei Luo, and Bing Zhang. 2022. “Machine Learning Classification of Fast Radio Bursts: II. Unsupervised Methods.” </a:t>
            </a:r>
            <a:r>
              <a:rPr dirty="0" err="1"/>
              <a:t>arXiv</a:t>
            </a:r>
            <a:r>
              <a:rPr dirty="0"/>
              <a:t>. </a:t>
            </a:r>
            <a:r>
              <a:rPr dirty="0">
                <a:hlinkClick r:id="rId19"/>
              </a:rPr>
              <a:t>https://doi.org/10.48550/arXiv.2210.02471</a:t>
            </a:r>
            <a:r>
              <a:rPr dirty="0"/>
              <a:t>.</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Notes</a:t>
            </a:r>
          </a:p>
        </p:txBody>
      </p:sp>
      <p:sp>
        <p:nvSpPr>
          <p:cNvPr id="3" name="Content Placeholder 2"/>
          <p:cNvSpPr>
            <a:spLocks noGrp="1"/>
          </p:cNvSpPr>
          <p:nvPr>
            <p:ph idx="1"/>
          </p:nvPr>
        </p:nvSpPr>
        <p:spPr/>
        <p:txBody>
          <a:bodyPr/>
          <a:lstStyle/>
          <a:p>
            <a:pPr marL="0" lvl="0" indent="0">
              <a:buNone/>
            </a:pPr>
            <a:r>
              <a:rPr sz="1800"/>
              <a:t>1. the percentages are estimated by eye</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What is Fast Radio Bursts?</a:t>
            </a:r>
          </a:p>
        </p:txBody>
      </p:sp>
      <p:sp>
        <p:nvSpPr>
          <p:cNvPr id="3" name="Content Placeholder 2"/>
          <p:cNvSpPr>
            <a:spLocks noGrp="1"/>
          </p:cNvSpPr>
          <p:nvPr>
            <p:ph sz="half" idx="1"/>
          </p:nvPr>
        </p:nvSpPr>
        <p:spPr/>
        <p:txBody>
          <a:bodyPr>
            <a:normAutofit lnSpcReduction="10000"/>
          </a:bodyPr>
          <a:lstStyle/>
          <a:p>
            <a:pPr lvl="0"/>
            <a:r>
              <a:t>Fast Radio Bursts are characterized as a radio signal with short bursts (milliseconds long) and high dispersion measure.</a:t>
            </a:r>
          </a:p>
          <a:p>
            <a:pPr lvl="0"/>
            <a:r>
              <a:t>It was first identified by Lorimer et al. (2007) in the archival data for pulsar surveys.</a:t>
            </a:r>
          </a:p>
          <a:p>
            <a:pPr lvl="0"/>
            <a:r>
              <a:t>It is brighter and much further away than pulsars.</a:t>
            </a:r>
          </a:p>
        </p:txBody>
      </p:sp>
      <p:pic>
        <p:nvPicPr>
          <p:cNvPr id="4" name="Picture 1" descr="./figures/lorimer-burst-original.png"/>
          <p:cNvPicPr>
            <a:picLocks noGrp="1" noChangeAspect="1"/>
          </p:cNvPicPr>
          <p:nvPr/>
        </p:nvPicPr>
        <p:blipFill>
          <a:blip r:embed="rId3"/>
          <a:stretch>
            <a:fillRect/>
          </a:stretch>
        </p:blipFill>
        <p:spPr bwMode="auto">
          <a:xfrm>
            <a:off x="4851400" y="1193800"/>
            <a:ext cx="3644900" cy="2882900"/>
          </a:xfrm>
          <a:prstGeom prst="rect">
            <a:avLst/>
          </a:prstGeom>
          <a:noFill/>
          <a:ln w="9525">
            <a:noFill/>
            <a:headEnd/>
            <a:tailEnd/>
          </a:ln>
        </p:spPr>
      </p:pic>
      <p:sp>
        <p:nvSpPr>
          <p:cNvPr id="5" name="TextBox 3"/>
          <p:cNvSpPr txBox="1"/>
          <p:nvPr/>
        </p:nvSpPr>
        <p:spPr>
          <a:xfrm>
            <a:off x="4648200" y="4076700"/>
            <a:ext cx="4038600" cy="508000"/>
          </a:xfrm>
          <a:prstGeom prst="rect">
            <a:avLst/>
          </a:prstGeom>
          <a:noFill/>
        </p:spPr>
        <p:txBody>
          <a:bodyPr/>
          <a:lstStyle/>
          <a:p>
            <a:pPr marL="0" lvl="0" indent="0" algn="ctr">
              <a:buNone/>
            </a:pPr>
            <a:r>
              <a:t>Figure 1: The burst that Lorimer had seen (Lorimer et al. 2007)</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Detections</a:t>
            </a:r>
          </a:p>
        </p:txBody>
      </p:sp>
      <p:sp>
        <p:nvSpPr>
          <p:cNvPr id="3" name="Content Placeholder 2"/>
          <p:cNvSpPr>
            <a:spLocks noGrp="1"/>
          </p:cNvSpPr>
          <p:nvPr>
            <p:ph idx="1"/>
          </p:nvPr>
        </p:nvSpPr>
        <p:spPr/>
        <p:txBody>
          <a:bodyPr>
            <a:normAutofit lnSpcReduction="10000"/>
          </a:bodyPr>
          <a:lstStyle/>
          <a:p>
            <a:pPr lvl="0"/>
            <a:r>
              <a:t>Subsequent detections from various telescopes confirms it is indeed an astronomical phenomena (Petroff, Hessels, and Lorimer 2019).</a:t>
            </a:r>
          </a:p>
          <a:p>
            <a:pPr lvl="0"/>
            <a:r>
              <a:t>The name ‘fast radio burst’ was first introduced by Thornton et al. (2013).</a:t>
            </a:r>
          </a:p>
          <a:p>
            <a:pPr lvl="0"/>
            <a:r>
              <a:t>The CHIME/FRB telescope has detected 536 events (The CHIME/FRB Collaboration et al. 2021).</a:t>
            </a:r>
          </a:p>
          <a:p>
            <a:pPr lvl="0"/>
            <a:r>
              <a:t>The BURSTT telescope (Lin et al. 2022) is planned to be commisioned soon to capture more detections.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_common/figures/lat_long.svg"/>
          <p:cNvPicPr>
            <a:picLocks noGrp="1" noChangeAspect="1"/>
          </p:cNvPicPr>
          <p:nvPr/>
        </p:nvPicPr>
        <p:blipFill>
          <a:blip r:embed="rId2">
            <a:extLst>
              <a:ext uri="{96DAC541-7B7A-43D3-8B79-37D633B846F1}">
                <asvg:svgBlip xmlns:asvg="http://schemas.microsoft.com/office/drawing/2016/SVG/main" r:embed="rId3"/>
              </a:ext>
            </a:extLst>
          </a:blip>
          <a:stretch>
            <a:fillRect/>
          </a:stretch>
        </p:blipFill>
        <p:spPr bwMode="auto">
          <a:xfrm>
            <a:off x="2260600" y="1193800"/>
            <a:ext cx="4610100" cy="2882900"/>
          </a:xfrm>
          <a:prstGeom prst="rect">
            <a:avLst/>
          </a:prstGeom>
          <a:noFill/>
          <a:ln w="9525">
            <a:noFill/>
            <a:headEnd/>
            <a:tailEnd/>
          </a:ln>
        </p:spPr>
      </p:pic>
      <p:sp>
        <p:nvSpPr>
          <p:cNvPr id="3" name="TextBox 3"/>
          <p:cNvSpPr txBox="1"/>
          <p:nvPr/>
        </p:nvSpPr>
        <p:spPr>
          <a:xfrm>
            <a:off x="457200" y="4076700"/>
            <a:ext cx="8229600" cy="508000"/>
          </a:xfrm>
          <a:prstGeom prst="rect">
            <a:avLst/>
          </a:prstGeom>
          <a:noFill/>
        </p:spPr>
        <p:txBody>
          <a:bodyPr/>
          <a:lstStyle/>
          <a:p>
            <a:pPr marL="0" lvl="0" indent="0" algn="ctr">
              <a:buNone/>
            </a:pPr>
            <a:r>
              <a:t>Figure 2: The distribution of FRBs across the night sky (Spanakis-Misirlis 2021).</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Theories</a:t>
            </a:r>
          </a:p>
        </p:txBody>
      </p:sp>
      <p:sp>
        <p:nvSpPr>
          <p:cNvPr id="3" name="Content Placeholder 2"/>
          <p:cNvSpPr>
            <a:spLocks noGrp="1"/>
          </p:cNvSpPr>
          <p:nvPr>
            <p:ph idx="1"/>
          </p:nvPr>
        </p:nvSpPr>
        <p:spPr/>
        <p:txBody>
          <a:bodyPr/>
          <a:lstStyle/>
          <a:p>
            <a:pPr lvl="0"/>
            <a:r>
              <a:t>Multiple theories have been presented on the origins of FRBs (Petroff, Hessels, and Lorimer 2019), including:</a:t>
            </a:r>
          </a:p>
          <a:p>
            <a:pPr lvl="1"/>
            <a:r>
              <a:t>Highly magnetized neutron stars (magnetars).</a:t>
            </a:r>
          </a:p>
          <a:p>
            <a:pPr lvl="1"/>
            <a:r>
              <a:t>Interacting neutron stars.</a:t>
            </a:r>
          </a:p>
          <a:p>
            <a:pPr lvl="1"/>
            <a:r>
              <a:t>Interacting black holes.</a:t>
            </a:r>
          </a:p>
          <a:p>
            <a:pPr lvl="0"/>
            <a:r>
              <a:t>However, the origin of FRBs remain inconclusive.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rPr dirty="0"/>
              <a:t>Research Questions</a:t>
            </a:r>
          </a:p>
        </p:txBody>
      </p:sp>
      <p:sp>
        <p:nvSpPr>
          <p:cNvPr id="3" name="Content Placeholder 2"/>
          <p:cNvSpPr>
            <a:spLocks noGrp="1"/>
          </p:cNvSpPr>
          <p:nvPr>
            <p:ph idx="1"/>
          </p:nvPr>
        </p:nvSpPr>
        <p:spPr/>
        <p:txBody>
          <a:bodyPr/>
          <a:lstStyle/>
          <a:p>
            <a:pPr lvl="0"/>
            <a:r>
              <a:rPr dirty="0"/>
              <a:t>Is it possible that there are subsets within the population of known FRBs?</a:t>
            </a:r>
          </a:p>
          <a:p>
            <a:pPr lvl="0"/>
            <a:r>
              <a:rPr dirty="0"/>
              <a:t>What properties differentiates FRBs into differing subsets?</a:t>
            </a:r>
          </a:p>
          <a:p>
            <a:pPr lvl="0"/>
            <a:r>
              <a:rPr dirty="0"/>
              <a:t>How does these subsets affect the predictions of FRB detections?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Literature Review</a:t>
            </a:r>
          </a:p>
        </p:txBody>
      </p:sp>
      <p:sp>
        <p:nvSpPr>
          <p:cNvPr id="3" name="Content Placeholder 2"/>
          <p:cNvSpPr>
            <a:spLocks noGrp="1"/>
          </p:cNvSpPr>
          <p:nvPr>
            <p:ph idx="1"/>
          </p:nvPr>
        </p:nvSpPr>
        <p:spPr/>
        <p:txBody>
          <a:bodyPr/>
          <a:lstStyle/>
          <a:p>
            <a:pPr marL="0" lvl="0" indent="0">
              <a:spcBef>
                <a:spcPts val="3000"/>
              </a:spcBef>
              <a:buNone/>
            </a:pPr>
            <a:r>
              <a:rPr b="1"/>
              <a:t>Classification</a:t>
            </a:r>
          </a:p>
          <a:p>
            <a:pPr lvl="0"/>
            <a:r>
              <a:t>Repeating FRB</a:t>
            </a:r>
          </a:p>
          <a:p>
            <a:pPr lvl="0"/>
            <a:r>
              <a:t>Morphology Archetype</a:t>
            </a:r>
          </a:p>
          <a:p>
            <a:pPr lvl="0"/>
            <a:r>
              <a:t>Using Machine Learning</a:t>
            </a:r>
          </a:p>
          <a:p>
            <a:pPr lvl="0"/>
            <a:r>
              <a:t>Star Formation History</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Literature Review</a:t>
            </a:r>
          </a:p>
        </p:txBody>
      </p:sp>
      <p:sp>
        <p:nvSpPr>
          <p:cNvPr id="3" name="Content Placeholder 2"/>
          <p:cNvSpPr>
            <a:spLocks noGrp="1"/>
          </p:cNvSpPr>
          <p:nvPr>
            <p:ph idx="1"/>
          </p:nvPr>
        </p:nvSpPr>
        <p:spPr/>
        <p:txBody>
          <a:bodyPr>
            <a:normAutofit lnSpcReduction="10000"/>
          </a:bodyPr>
          <a:lstStyle/>
          <a:p>
            <a:pPr marL="0" lvl="0" indent="0">
              <a:spcBef>
                <a:spcPts val="3000"/>
              </a:spcBef>
              <a:buNone/>
            </a:pPr>
            <a:r>
              <a:rPr b="1" dirty="0"/>
              <a:t>Classification</a:t>
            </a:r>
            <a:r>
              <a:rPr lang="en-MY" b="1" dirty="0"/>
              <a:t>: </a:t>
            </a:r>
            <a:r>
              <a:rPr b="1" dirty="0"/>
              <a:t>Repeating FRB</a:t>
            </a:r>
          </a:p>
          <a:p>
            <a:pPr lvl="0"/>
            <a:r>
              <a:rPr dirty="0"/>
              <a:t>The first repeating FRB was found in </a:t>
            </a:r>
            <a:r>
              <a:rPr dirty="0" err="1"/>
              <a:t>Spitler</a:t>
            </a:r>
            <a:r>
              <a:rPr dirty="0"/>
              <a:t> et al. (2016).</a:t>
            </a:r>
          </a:p>
          <a:p>
            <a:pPr lvl="0"/>
            <a:r>
              <a:rPr dirty="0"/>
              <a:t>The CHIME/FRB Collaboration et al. (2021) records 18 repeating sources from 492 FRB sources.</a:t>
            </a:r>
          </a:p>
          <a:p>
            <a:pPr lvl="0"/>
            <a:r>
              <a:rPr dirty="0"/>
              <a:t>Multiple statistical analyses show consistent differences between repeating and non-repeating FRB in various properties (Cui et al. 2021; Chen et al. 2022; K. Zhang et al. 2022).</a:t>
            </a:r>
          </a:p>
          <a:p>
            <a:pPr marL="1270000" lvl="0" indent="0">
              <a:buNone/>
            </a:pPr>
            <a:r>
              <a:rPr sz="2000" dirty="0"/>
              <a:t>Are all FRBs repeating, or only some of them do?</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rPr dirty="0"/>
              <a:t>Literature Review</a:t>
            </a:r>
          </a:p>
        </p:txBody>
      </p:sp>
      <p:sp>
        <p:nvSpPr>
          <p:cNvPr id="3" name="Content Placeholder 2"/>
          <p:cNvSpPr>
            <a:spLocks noGrp="1"/>
          </p:cNvSpPr>
          <p:nvPr>
            <p:ph idx="1"/>
          </p:nvPr>
        </p:nvSpPr>
        <p:spPr/>
        <p:txBody>
          <a:bodyPr/>
          <a:lstStyle/>
          <a:p>
            <a:pPr marL="0" lvl="0" indent="0">
              <a:spcBef>
                <a:spcPts val="3000"/>
              </a:spcBef>
              <a:buNone/>
            </a:pPr>
            <a:r>
              <a:rPr b="1" dirty="0" err="1"/>
              <a:t>Classificatio</a:t>
            </a:r>
            <a:r>
              <a:rPr lang="en-MY" b="1" dirty="0"/>
              <a:t>n: </a:t>
            </a:r>
            <a:r>
              <a:rPr b="1" dirty="0"/>
              <a:t>Morphology Archetype</a:t>
            </a:r>
          </a:p>
          <a:p>
            <a:pPr marL="0" lvl="0" indent="0">
              <a:buNone/>
            </a:pPr>
            <a:r>
              <a:rPr dirty="0" err="1"/>
              <a:t>Pleunis</a:t>
            </a:r>
            <a:r>
              <a:rPr dirty="0"/>
              <a:t> et al. (2021) identified four shapes:</a:t>
            </a:r>
          </a:p>
          <a:p>
            <a:pPr marL="342900" lvl="0" indent="-342900">
              <a:buAutoNum type="arabicPeriod"/>
            </a:pPr>
            <a:r>
              <a:rPr dirty="0"/>
              <a:t>Broadband simple bursts (30%)</a:t>
            </a:r>
            <a:r>
              <a:rPr baseline="30000" dirty="0">
                <a:hlinkClick r:id="rId2" action="ppaction://hlinksldjump"/>
              </a:rPr>
              <a:t>1</a:t>
            </a:r>
          </a:p>
          <a:p>
            <a:pPr marL="342900" lvl="0" indent="-342900">
              <a:buAutoNum type="arabicPeriod"/>
            </a:pPr>
            <a:r>
              <a:rPr dirty="0"/>
              <a:t>Narrowband simple bursts (60%)</a:t>
            </a:r>
          </a:p>
          <a:p>
            <a:pPr marL="342900" lvl="0" indent="-342900">
              <a:buAutoNum type="arabicPeriod"/>
            </a:pPr>
            <a:r>
              <a:rPr dirty="0"/>
              <a:t>Complex bursts with similar frequency extent (5%)</a:t>
            </a:r>
          </a:p>
          <a:p>
            <a:pPr marL="342900" lvl="0" indent="-342900">
              <a:buAutoNum type="arabicPeriod"/>
            </a:pPr>
            <a:r>
              <a:rPr dirty="0"/>
              <a:t>Complex bursts with </a:t>
            </a:r>
            <a:r>
              <a:rPr dirty="0" err="1"/>
              <a:t>subbursts</a:t>
            </a:r>
            <a:r>
              <a:rPr dirty="0"/>
              <a:t> that drift downward in frequency (5%)</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TotalTime>
  <Words>2181</Words>
  <Application>Microsoft Office PowerPoint</Application>
  <PresentationFormat>On-screen Show (16:9)</PresentationFormat>
  <Paragraphs>111</Paragraphs>
  <Slides>19</Slides>
  <Notes>3</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19</vt:i4>
      </vt:variant>
    </vt:vector>
  </HeadingPairs>
  <TitlesOfParts>
    <vt:vector size="22" baseType="lpstr">
      <vt:lpstr>Arial</vt:lpstr>
      <vt:lpstr>Calibri</vt:lpstr>
      <vt:lpstr>Office Theme</vt:lpstr>
      <vt:lpstr>Statistical Study of Fast Radio Burst Population</vt:lpstr>
      <vt:lpstr>What is Fast Radio Bursts?</vt:lpstr>
      <vt:lpstr>Detections</vt:lpstr>
      <vt:lpstr>PowerPoint Presentation</vt:lpstr>
      <vt:lpstr>Theories</vt:lpstr>
      <vt:lpstr>Research Questions</vt:lpstr>
      <vt:lpstr>Literature Review</vt:lpstr>
      <vt:lpstr>Literature Review</vt:lpstr>
      <vt:lpstr>Literature Review</vt:lpstr>
      <vt:lpstr>PowerPoint Presentation</vt:lpstr>
      <vt:lpstr>Literature Review</vt:lpstr>
      <vt:lpstr>PowerPoint Presentation</vt:lpstr>
      <vt:lpstr>Literature Review</vt:lpstr>
      <vt:lpstr>Literature Review</vt:lpstr>
      <vt:lpstr>Literature Review</vt:lpstr>
      <vt:lpstr>Methodology</vt:lpstr>
      <vt:lpstr>Methodology</vt:lpstr>
      <vt:lpstr>References</vt:lpstr>
      <vt:lpstr>Notes</vt:lpstr>
    </vt:vector>
  </TitlesOfParts>
  <LinksUpToDate>false</LinksUpToDate>
  <SharedDoc>false</SharedDoc>
  <HyperlinksChanged>false</HyperlinksChanged>
  <AppVersion>16.0000</AppVersion>
</Properties>
</file>

<file path=docProps/app0.xml><?xml version="1.0" encoding="utf-8"?>
<Properties xmlns="http://schemas.openxmlformats.org/officeDocument/2006/extended-properties" xmlns:vt="http://schemas.openxmlformats.org/officeDocument/2006/docPropsVTypes">
  <TotalTime>2</TotalTime>
  <Words>49</Words>
  <Application>Microsoft Macintosh PowerPoint</Application>
  <PresentationFormat>On-screen Show (16:9)</PresentationFormat>
  <Paragraphs>15</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Statistical Study of Fast Radio Burst Population</dc:title>
  <dc:creator>Murthadza bin Aznam (S2163122)</dc:creator>
  <cp:keywords/>
  <cp:lastModifiedBy>Murthadza Aznam</cp:lastModifiedBy>
  <cp:revision>3</cp:revision>
  <dcterms:created xsi:type="dcterms:W3CDTF">2023-05-29T00:49:35Z</dcterms:created>
  <dcterms:modified xsi:type="dcterms:W3CDTF">2023-05-30T04:10:57Z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uthors">
    <vt:lpwstr/>
  </property>
  <property fmtid="{D5CDD505-2E9C-101B-9397-08002B2CF9AE}" pid="3" name="biblio-config">
    <vt:lpwstr>True</vt:lpwstr>
  </property>
  <property fmtid="{D5CDD505-2E9C-101B-9397-08002B2CF9AE}" pid="4" name="bibliography">
    <vt:lpwstr>../../_common/references.bib</vt:lpwstr>
  </property>
  <property fmtid="{D5CDD505-2E9C-101B-9397-08002B2CF9AE}" pid="5" name="book">
    <vt:lpwstr/>
  </property>
  <property fmtid="{D5CDD505-2E9C-101B-9397-08002B2CF9AE}" pid="6" name="by-author">
    <vt:lpwstr/>
  </property>
  <property fmtid="{D5CDD505-2E9C-101B-9397-08002B2CF9AE}" pid="7" name="crossref">
    <vt:lpwstr/>
  </property>
  <property fmtid="{D5CDD505-2E9C-101B-9397-08002B2CF9AE}" pid="8" name="header-includes">
    <vt:lpwstr/>
  </property>
  <property fmtid="{D5CDD505-2E9C-101B-9397-08002B2CF9AE}" pid="9" name="include-after">
    <vt:lpwstr/>
  </property>
  <property fmtid="{D5CDD505-2E9C-101B-9397-08002B2CF9AE}" pid="10" name="include-before">
    <vt:lpwstr/>
  </property>
  <property fmtid="{D5CDD505-2E9C-101B-9397-08002B2CF9AE}" pid="11" name="labels">
    <vt:lpwstr/>
  </property>
  <property fmtid="{D5CDD505-2E9C-101B-9397-08002B2CF9AE}" pid="12" name="toc-title">
    <vt:lpwstr>Table of contents</vt:lpwstr>
  </property>
</Properties>
</file>